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92" r:id="rId2"/>
    <p:sldId id="288" r:id="rId3"/>
    <p:sldId id="293" r:id="rId4"/>
    <p:sldId id="289" r:id="rId5"/>
    <p:sldId id="294" r:id="rId6"/>
    <p:sldId id="290" r:id="rId7"/>
    <p:sldId id="291" r:id="rId8"/>
    <p:sldId id="295" r:id="rId9"/>
    <p:sldId id="296" r:id="rId10"/>
    <p:sldId id="287" r:id="rId11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72"/>
    <p:restoredTop sz="89266"/>
  </p:normalViewPr>
  <p:slideViewPr>
    <p:cSldViewPr>
      <p:cViewPr varScale="1">
        <p:scale>
          <a:sx n="124" d="100"/>
          <a:sy n="124" d="100"/>
        </p:scale>
        <p:origin x="1888" y="19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025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describe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GB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beforeEach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GB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afterEach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898257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GB" b="1" dirty="0"/>
              <a:t>Jest is 2x to 3x times faster than karma testing.</a:t>
            </a:r>
          </a:p>
          <a:p>
            <a:pPr algn="l"/>
            <a:endParaRPr lang="en-GB" b="1" dirty="0"/>
          </a:p>
          <a:p>
            <a:pPr algn="l"/>
            <a:r>
              <a:rPr lang="en-GB" b="1" dirty="0"/>
              <a:t>Reason?</a:t>
            </a:r>
          </a:p>
          <a:p>
            <a:pPr algn="l"/>
            <a:r>
              <a:rPr lang="en-GB" dirty="0"/>
              <a:t>Karma uses a real browser for running the tests</a:t>
            </a:r>
          </a:p>
          <a:p>
            <a:pPr algn="l"/>
            <a:r>
              <a:rPr lang="en-GB" dirty="0"/>
              <a:t>Jest uses the favourite command line to run its tests + uses 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JSDOM: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JavaScript based headless browser</a:t>
            </a:r>
            <a:endParaRPr lang="en-GB" dirty="0"/>
          </a:p>
          <a:p>
            <a:pPr algn="l"/>
            <a:endParaRPr lang="en-GB" dirty="0"/>
          </a:p>
          <a:p>
            <a:pPr algn="l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565330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6B693-9FDE-D34D-BA2D-87876F5E0558}" type="datetime1">
              <a:rPr lang="en-US" smtClean="0"/>
              <a:t>6/17/20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4201518"/>
          </a:xfrm>
        </p:spPr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68659-E1B9-F248-8B7A-62E98257FA2B}" type="datetime1">
              <a:rPr lang="en-US" smtClean="0"/>
              <a:t>6/17/20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k object 18"/>
          <p:cNvSpPr/>
          <p:nvPr/>
        </p:nvSpPr>
        <p:spPr>
          <a:xfrm>
            <a:off x="1505596" y="1189491"/>
            <a:ext cx="6314690" cy="48485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1997845" y="2045979"/>
            <a:ext cx="1568450" cy="1567180"/>
          </a:xfrm>
          <a:custGeom>
            <a:avLst/>
            <a:gdLst/>
            <a:ahLst/>
            <a:cxnLst/>
            <a:rect l="l" t="t" r="r" b="b"/>
            <a:pathLst>
              <a:path w="1568450" h="1567179">
                <a:moveTo>
                  <a:pt x="0" y="1566671"/>
                </a:moveTo>
                <a:lnTo>
                  <a:pt x="1568195" y="1566671"/>
                </a:lnTo>
                <a:lnTo>
                  <a:pt x="1568195" y="0"/>
                </a:lnTo>
                <a:lnTo>
                  <a:pt x="0" y="0"/>
                </a:lnTo>
                <a:lnTo>
                  <a:pt x="0" y="1566671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1990986" y="2039121"/>
            <a:ext cx="1582420" cy="1580515"/>
          </a:xfrm>
          <a:custGeom>
            <a:avLst/>
            <a:gdLst/>
            <a:ahLst/>
            <a:cxnLst/>
            <a:rect l="l" t="t" r="r" b="b"/>
            <a:pathLst>
              <a:path w="1582420" h="1580514">
                <a:moveTo>
                  <a:pt x="1581911" y="0"/>
                </a:moveTo>
                <a:lnTo>
                  <a:pt x="0" y="0"/>
                </a:lnTo>
                <a:lnTo>
                  <a:pt x="0" y="1580387"/>
                </a:lnTo>
                <a:lnTo>
                  <a:pt x="1581911" y="1580387"/>
                </a:lnTo>
                <a:lnTo>
                  <a:pt x="1581911" y="1573529"/>
                </a:lnTo>
                <a:lnTo>
                  <a:pt x="13715" y="1573529"/>
                </a:lnTo>
                <a:lnTo>
                  <a:pt x="6857" y="1566671"/>
                </a:lnTo>
                <a:lnTo>
                  <a:pt x="13715" y="1566671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1581911" y="6857"/>
                </a:lnTo>
                <a:lnTo>
                  <a:pt x="1581911" y="0"/>
                </a:lnTo>
                <a:close/>
              </a:path>
              <a:path w="1582420" h="1580514">
                <a:moveTo>
                  <a:pt x="13715" y="1566671"/>
                </a:moveTo>
                <a:lnTo>
                  <a:pt x="6857" y="1566671"/>
                </a:lnTo>
                <a:lnTo>
                  <a:pt x="13715" y="1573529"/>
                </a:lnTo>
                <a:lnTo>
                  <a:pt x="13715" y="1566671"/>
                </a:lnTo>
                <a:close/>
              </a:path>
              <a:path w="1582420" h="1580514">
                <a:moveTo>
                  <a:pt x="1568192" y="1566671"/>
                </a:moveTo>
                <a:lnTo>
                  <a:pt x="13715" y="1566671"/>
                </a:lnTo>
                <a:lnTo>
                  <a:pt x="13715" y="1573529"/>
                </a:lnTo>
                <a:lnTo>
                  <a:pt x="1568192" y="1573529"/>
                </a:lnTo>
                <a:lnTo>
                  <a:pt x="1568192" y="1566671"/>
                </a:lnTo>
                <a:close/>
              </a:path>
              <a:path w="1582420" h="1580514">
                <a:moveTo>
                  <a:pt x="1568192" y="6857"/>
                </a:moveTo>
                <a:lnTo>
                  <a:pt x="1568192" y="1573529"/>
                </a:lnTo>
                <a:lnTo>
                  <a:pt x="1575050" y="1566671"/>
                </a:lnTo>
                <a:lnTo>
                  <a:pt x="1581911" y="1566671"/>
                </a:lnTo>
                <a:lnTo>
                  <a:pt x="1581911" y="13715"/>
                </a:lnTo>
                <a:lnTo>
                  <a:pt x="1575050" y="13715"/>
                </a:lnTo>
                <a:lnTo>
                  <a:pt x="1568192" y="6857"/>
                </a:lnTo>
                <a:close/>
              </a:path>
              <a:path w="1582420" h="1580514">
                <a:moveTo>
                  <a:pt x="1581911" y="1566671"/>
                </a:moveTo>
                <a:lnTo>
                  <a:pt x="1575050" y="1566671"/>
                </a:lnTo>
                <a:lnTo>
                  <a:pt x="1568192" y="1573529"/>
                </a:lnTo>
                <a:lnTo>
                  <a:pt x="1581911" y="1573529"/>
                </a:lnTo>
                <a:lnTo>
                  <a:pt x="1581911" y="1566671"/>
                </a:lnTo>
                <a:close/>
              </a:path>
              <a:path w="1582420" h="1580514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1582420" h="1580514">
                <a:moveTo>
                  <a:pt x="1568192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1568192" y="13715"/>
                </a:lnTo>
                <a:lnTo>
                  <a:pt x="1568192" y="6857"/>
                </a:lnTo>
                <a:close/>
              </a:path>
              <a:path w="1582420" h="1580514">
                <a:moveTo>
                  <a:pt x="1581911" y="6857"/>
                </a:moveTo>
                <a:lnTo>
                  <a:pt x="1568192" y="6857"/>
                </a:lnTo>
                <a:lnTo>
                  <a:pt x="1575050" y="13715"/>
                </a:lnTo>
                <a:lnTo>
                  <a:pt x="1581911" y="13715"/>
                </a:lnTo>
                <a:lnTo>
                  <a:pt x="1581911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21E9A-9D8F-554C-B283-F41E0A321D9E}" type="datetime1">
              <a:rPr lang="en-US" smtClean="0"/>
              <a:t>6/17/20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0FFAC-C408-5B4A-A43B-C51D21E865D6}" type="datetime1">
              <a:rPr lang="en-US" smtClean="0"/>
              <a:t>6/17/20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BA3EB-6224-474F-84CA-5E91E4443D27}" type="datetime1">
              <a:rPr lang="en-US" smtClean="0"/>
              <a:t>6/17/20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3549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0" y="1876425"/>
            <a:ext cx="10736975" cy="48111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FA41D-3A39-F741-AA79-3F454EC99F26}" type="datetime1">
              <a:rPr lang="en-US" smtClean="0"/>
              <a:t>6/17/20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63017" y="7288395"/>
            <a:ext cx="191134" cy="152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craft.tv/courses/angular/unit-testing/angular-test-bed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C5B56-FC44-F540-9A2C-9A97D62F0A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423193"/>
          </a:xfrm>
        </p:spPr>
        <p:txBody>
          <a:bodyPr/>
          <a:lstStyle/>
          <a:p>
            <a:pPr algn="ctr"/>
            <a:r>
              <a:rPr lang="en-NL" dirty="0"/>
              <a:t>Unittesting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DD186-BED2-6741-B9A8-D1D240414D91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0529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0266D-C8FA-064F-8A32-0F70C8CA1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G07- Unit testing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F69E77-A8DB-6B41-A498-EAC59EF366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900" y="1513355"/>
            <a:ext cx="5690830" cy="604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326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007B-CD2B-B241-AB7A-3F75F0A7F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Jasmine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F9B028-7FD4-A946-97F3-047882A7E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3000821"/>
          </a:xfrm>
        </p:spPr>
        <p:txBody>
          <a:bodyPr/>
          <a:lstStyle/>
          <a:p>
            <a:r>
              <a:rPr lang="en-GB" b="1" dirty="0"/>
              <a:t>Jasmine-core</a:t>
            </a:r>
            <a:r>
              <a:rPr lang="en-GB" dirty="0"/>
              <a:t> is the framework we are going to use to create our tests. </a:t>
            </a:r>
          </a:p>
          <a:p>
            <a:endParaRPr lang="en-GB" dirty="0"/>
          </a:p>
          <a:p>
            <a:r>
              <a:rPr lang="en-GB" b="1" dirty="0"/>
              <a:t>Jasmine</a:t>
            </a:r>
            <a:r>
              <a:rPr lang="en-GB" dirty="0"/>
              <a:t> is a </a:t>
            </a:r>
            <a:r>
              <a:rPr lang="en-GB" i="1" dirty="0"/>
              <a:t>behaviour-driven development framework for testing.</a:t>
            </a:r>
          </a:p>
          <a:p>
            <a:endParaRPr lang="en-GB" i="1" dirty="0"/>
          </a:p>
          <a:p>
            <a:r>
              <a:rPr lang="en-GB" b="1" dirty="0"/>
              <a:t>Jasmine</a:t>
            </a:r>
            <a:r>
              <a:rPr lang="en-GB" dirty="0"/>
              <a:t> also provides mocking.</a:t>
            </a:r>
            <a:endParaRPr lang="en-GB" i="1" dirty="0"/>
          </a:p>
          <a:p>
            <a:endParaRPr lang="en-GB" i="1" dirty="0"/>
          </a:p>
          <a:p>
            <a:endParaRPr lang="en-GB" i="1" dirty="0"/>
          </a:p>
          <a:p>
            <a:endParaRPr lang="en-GB" b="1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B5BE40-FFB0-7046-A494-C3B47042C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100" y="4387090"/>
            <a:ext cx="5207000" cy="158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420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50177-1AD9-3242-84B6-03DA878A2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Karma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16F5A-A903-5240-B61A-936BFCD0D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1800493"/>
          </a:xfrm>
        </p:spPr>
        <p:txBody>
          <a:bodyPr/>
          <a:lstStyle/>
          <a:p>
            <a:r>
              <a:rPr lang="en-GB" b="1" dirty="0"/>
              <a:t>Karma</a:t>
            </a:r>
            <a:r>
              <a:rPr lang="en-GB" dirty="0"/>
              <a:t> is a </a:t>
            </a:r>
            <a:r>
              <a:rPr lang="en-GB" u="sng" dirty="0"/>
              <a:t>test runner</a:t>
            </a:r>
            <a:r>
              <a:rPr lang="en-GB" dirty="0"/>
              <a:t>. It uses a configuration file in order to set the </a:t>
            </a:r>
            <a:r>
              <a:rPr lang="en-GB" dirty="0" err="1"/>
              <a:t>startup</a:t>
            </a:r>
            <a:r>
              <a:rPr lang="en-GB" dirty="0"/>
              <a:t> file, the reporters, the testing framework, the browser among other things.</a:t>
            </a:r>
          </a:p>
          <a:p>
            <a:endParaRPr lang="en-GB" dirty="0"/>
          </a:p>
          <a:p>
            <a:r>
              <a:rPr lang="en-GB" b="1" dirty="0"/>
              <a:t>Karma</a:t>
            </a:r>
            <a:r>
              <a:rPr lang="en-GB" dirty="0"/>
              <a:t> opens up the browser in order to run the tests.</a:t>
            </a: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945828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55D5F-A129-664C-AC39-1F13C5DE1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Jest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A2333-EC94-0B4F-964D-BD84085B3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1500411"/>
          </a:xfrm>
        </p:spPr>
        <p:txBody>
          <a:bodyPr/>
          <a:lstStyle/>
          <a:p>
            <a:pPr algn="ctr"/>
            <a:r>
              <a:rPr lang="en-GB" b="1" dirty="0"/>
              <a:t>Jest</a:t>
            </a:r>
            <a:r>
              <a:rPr lang="en-GB" dirty="0"/>
              <a:t> is build on top of Jasmine.</a:t>
            </a:r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198242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B5775-9C11-2143-93E3-9B47EC90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Jest Advantages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96B56-44D8-504D-A04E-0CA4C5B31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3901068"/>
          </a:xfrm>
        </p:spPr>
        <p:txBody>
          <a:bodyPr/>
          <a:lstStyle/>
          <a:p>
            <a:r>
              <a:rPr lang="en-NL" b="1" dirty="0"/>
              <a:t>Fewer configuration</a:t>
            </a:r>
          </a:p>
          <a:p>
            <a:endParaRPr lang="en-NL" b="1" dirty="0"/>
          </a:p>
          <a:p>
            <a:r>
              <a:rPr lang="en-GB" b="1" dirty="0"/>
              <a:t>Better for </a:t>
            </a:r>
            <a:r>
              <a:rPr lang="en-GB" b="1" dirty="0" err="1"/>
              <a:t>Continous</a:t>
            </a:r>
            <a:r>
              <a:rPr lang="en-GB" b="1" dirty="0"/>
              <a:t> Integration – faster</a:t>
            </a:r>
          </a:p>
          <a:p>
            <a:endParaRPr lang="en-GB" b="1" dirty="0"/>
          </a:p>
          <a:p>
            <a:r>
              <a:rPr lang="en-GB" b="1" dirty="0"/>
              <a:t>Jest is 2x to 3x times faster than Karma testing</a:t>
            </a:r>
          </a:p>
          <a:p>
            <a:endParaRPr lang="en-GB" b="1" dirty="0"/>
          </a:p>
          <a:p>
            <a:r>
              <a:rPr lang="en-GB" b="1" dirty="0"/>
              <a:t>Easy debugging</a:t>
            </a:r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NL" b="1" dirty="0"/>
          </a:p>
          <a:p>
            <a:endParaRPr lang="en-NL" b="1" dirty="0"/>
          </a:p>
          <a:p>
            <a:endParaRPr lang="en-NL" b="1" dirty="0"/>
          </a:p>
        </p:txBody>
      </p:sp>
    </p:spTree>
    <p:extLst>
      <p:ext uri="{BB962C8B-B14F-4D97-AF65-F5344CB8AC3E}">
        <p14:creationId xmlns:p14="http://schemas.microsoft.com/office/powerpoint/2010/main" val="272500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FC1CE-2F8F-DA45-B12E-0555C921E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How to start the tests?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2C824-CC39-B744-A24F-24D206306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553998"/>
          </a:xfrm>
        </p:spPr>
        <p:txBody>
          <a:bodyPr/>
          <a:lstStyle/>
          <a:p>
            <a:pPr algn="ctr"/>
            <a:r>
              <a:rPr lang="en-GB" sz="3600" b="1" dirty="0"/>
              <a:t>n</a:t>
            </a:r>
            <a:r>
              <a:rPr lang="en-NL" sz="3600" b="1" dirty="0"/>
              <a:t>g test</a:t>
            </a:r>
          </a:p>
        </p:txBody>
      </p:sp>
    </p:spTree>
    <p:extLst>
      <p:ext uri="{BB962C8B-B14F-4D97-AF65-F5344CB8AC3E}">
        <p14:creationId xmlns:p14="http://schemas.microsoft.com/office/powerpoint/2010/main" val="2428258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16EB5-FEAF-5D4B-977D-B91EAEEC9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F9D63-C9F4-AD46-9E3D-4A5D2EB95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0839C42-A842-B944-9771-517DACFE4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795" y="1345294"/>
            <a:ext cx="6177809" cy="577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643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D5907-773A-AE4B-9681-E4C8015F8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Jest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D7444C-A1F6-2041-B877-75BF652F5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" y="1889125"/>
            <a:ext cx="9613900" cy="37846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FCAF1-B4C9-4C4C-92E4-75C4174B02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081815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4ACFF-2C08-8441-A4DE-4643E9194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Angular Testbed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ED9E91-F23A-BE4A-A440-144032451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0500" y="3248025"/>
            <a:ext cx="8895474" cy="300082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https://codecraft.tv/courses/angular/unit-testing/angular-test-bed/</a:t>
            </a:r>
            <a:endParaRPr lang="en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544864-1B39-3844-89CE-FA8F54DD478D}"/>
              </a:ext>
            </a:extLst>
          </p:cNvPr>
          <p:cNvSpPr txBox="1"/>
          <p:nvPr/>
        </p:nvSpPr>
        <p:spPr>
          <a:xfrm>
            <a:off x="2525739" y="2105025"/>
            <a:ext cx="5641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2400" b="1" dirty="0"/>
              <a:t>Testbed uses:  Karma/Jasmine  OR  Jest</a:t>
            </a:r>
          </a:p>
        </p:txBody>
      </p:sp>
    </p:spTree>
    <p:extLst>
      <p:ext uri="{BB962C8B-B14F-4D97-AF65-F5344CB8AC3E}">
        <p14:creationId xmlns:p14="http://schemas.microsoft.com/office/powerpoint/2010/main" val="3241547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5219</TotalTime>
  <Words>193</Words>
  <Application>Microsoft Macintosh PowerPoint</Application>
  <PresentationFormat>Custom</PresentationFormat>
  <Paragraphs>42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Verdana</vt:lpstr>
      <vt:lpstr>Office Theme</vt:lpstr>
      <vt:lpstr>Unittesting</vt:lpstr>
      <vt:lpstr>Jasmine</vt:lpstr>
      <vt:lpstr>Karma</vt:lpstr>
      <vt:lpstr>Jest</vt:lpstr>
      <vt:lpstr>Jest Advantages</vt:lpstr>
      <vt:lpstr>How to start the tests?</vt:lpstr>
      <vt:lpstr>PowerPoint Presentation</vt:lpstr>
      <vt:lpstr>Jest output</vt:lpstr>
      <vt:lpstr>Angular Testbed</vt:lpstr>
      <vt:lpstr>G07- Unit testing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103</cp:revision>
  <dcterms:created xsi:type="dcterms:W3CDTF">2019-02-17T16:59:30Z</dcterms:created>
  <dcterms:modified xsi:type="dcterms:W3CDTF">2020-06-17T06:56:28Z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